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Orbitron Medium"/>
      <p:regular r:id="rId53"/>
      <p:bold r:id="rId54"/>
    </p:embeddedFont>
    <p:embeddedFont>
      <p:font typeface="Nunito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Maven Pro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8DB3FA-39AF-4A66-9F6A-230AF005B001}">
  <a:tblStyle styleId="{8E8DB3FA-39AF-4A66-9F6A-230AF005B00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2.xml"/><Relationship Id="rId64" Type="http://schemas.openxmlformats.org/officeDocument/2006/relationships/font" Target="fonts/MavenPro-bold.fntdata"/><Relationship Id="rId63" Type="http://schemas.openxmlformats.org/officeDocument/2006/relationships/font" Target="fonts/MavenPro-regular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Lato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OrbitronMedium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3.xml"/><Relationship Id="rId55" Type="http://schemas.openxmlformats.org/officeDocument/2006/relationships/font" Target="fonts/Nunito-regular.fntdata"/><Relationship Id="rId10" Type="http://schemas.openxmlformats.org/officeDocument/2006/relationships/slide" Target="slides/slide2.xml"/><Relationship Id="rId54" Type="http://schemas.openxmlformats.org/officeDocument/2006/relationships/font" Target="fonts/OrbitronMedium-bold.fntdata"/><Relationship Id="rId13" Type="http://schemas.openxmlformats.org/officeDocument/2006/relationships/slide" Target="slides/slide5.xml"/><Relationship Id="rId57" Type="http://schemas.openxmlformats.org/officeDocument/2006/relationships/font" Target="fonts/Nunito-italic.fntdata"/><Relationship Id="rId12" Type="http://schemas.openxmlformats.org/officeDocument/2006/relationships/slide" Target="slides/slide4.xml"/><Relationship Id="rId56" Type="http://schemas.openxmlformats.org/officeDocument/2006/relationships/font" Target="fonts/Nunito-bold.fntdata"/><Relationship Id="rId15" Type="http://schemas.openxmlformats.org/officeDocument/2006/relationships/slide" Target="slides/slide7.xml"/><Relationship Id="rId59" Type="http://schemas.openxmlformats.org/officeDocument/2006/relationships/font" Target="fonts/Lato-regular.fntdata"/><Relationship Id="rId14" Type="http://schemas.openxmlformats.org/officeDocument/2006/relationships/slide" Target="slides/slide6.xml"/><Relationship Id="rId58" Type="http://schemas.openxmlformats.org/officeDocument/2006/relationships/font" Target="fonts/Nunito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35b798a141_0_8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135b798a141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cd01cbf31_1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13cd01cbf31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5b798a141_0_9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35b798a141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35b798a141_0_9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35b798a141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b6e88d62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13b6e88d6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bebadbda3_9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13bebadbda3_9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bebadbda3_9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13bebadbda3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39fa85f06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139fa85f0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3c08d4ca27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13c08d4ca2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ccde17d15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13ccde17d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5b798a141_3_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135b798a141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3be9372f7c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13be9372f7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35b798a141_0_9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135b798a141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3ccde17d15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13ccde17d1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ccde17d15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13ccde17d1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3ccde17d15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13ccde17d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39fa85f060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139fa85f06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3ccde17d1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3ccde17d1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3bb3e1a4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3bb3e1a4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3bb3e1a4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3bb3e1a4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35b798a141_0_8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135b798a141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35b798a141_0_8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135b798a141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35b798a141_0_9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135b798a141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5b798a141_0_9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135b798a141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35b798a141_0_10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135b798a141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5b798a141_0_10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g135b798a141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35b798a141_0_10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g135b798a141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35b798a141_0_10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g135b798a141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3bebadbda3_9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13bebadbda3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3bebadbda3_9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13bebadbda3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35b798a141_0_10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135b798a141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3cd01cbf31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g13cd01cbf31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35b798a141_3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35b798a141_3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35b798a141_3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135b798a141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5b798a141_0_8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35b798a141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3bf749373a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13bf749373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5b798a141_0_8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135b798a141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5b798a141_0_8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35b798a141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5b798a141_0_8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135b798a141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279" name="Google Shape;279;p14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" name="Google Shape;286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87" name="Google Shape;287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" name="Google Shape;291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92" name="Google Shape;292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7" name="Google Shape;297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298" name="Google Shape;298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0" name="Google Shape;300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01" name="Google Shape;301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" name="Google Shape;304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06" name="Google Shape;306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8" name="Google Shape;308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319" name="Google Shape;319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20" name="Google Shape;320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oogle Shape;322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23" name="Google Shape;323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" name="Google Shape;326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27" name="Google Shape;327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1" name="Google Shape;331;p1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332" name="Google Shape;332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33" name="Google Shape;333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" name="Google Shape;335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36" name="Google Shape;336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" name="Google Shape;339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40" name="Google Shape;340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4" name="Google Shape;344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45" name="Google Shape;345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0" name="Google Shape;350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54" name="Google Shape;354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" name="Google Shape;35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8" name="Google Shape;358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1" name="Google Shape;361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5" name="Google Shape;365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6" name="Google Shape;36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9" name="Google Shape;369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75" name="Google Shape;375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9" name="Google Shape;379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0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382" name="Google Shape;382;p20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383" name="Google Shape;383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" name="Google Shape;386;p2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387" name="Google Shape;387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391" name="Google Shape;391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3" name="Google Shape;393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97" name="Google Shape;397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1" name="Google Shape;401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2" name="Google Shape;40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05" name="Google Shape;405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08" name="Google Shape;40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11" name="Google Shape;411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12" name="Google Shape;412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17" name="Google Shape;417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23" name="Google Shape;423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7" name="Google Shape;427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28" name="Google Shape;428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32" name="Google Shape;432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38" name="Google Shape;438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" name="Google Shape;442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43" name="Google Shape;443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6" name="Google Shape;446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47" name="Google Shape;447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53" name="Google Shape;453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58" name="Google Shape;458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" name="Google Shape;462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63" name="Google Shape;463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67" name="Google Shape;467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72" name="Google Shape;472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77" name="Google Shape;477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83" name="Google Shape;483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7" name="Google Shape;487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88" name="Google Shape;488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" name="Google Shape;491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92" name="Google Shape;492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" name="Google Shape;496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97" name="Google Shape;497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03" name="Google Shape;503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Google Shape;507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08" name="Google Shape;508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12" name="Google Shape;512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18" name="Google Shape;518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23" name="Google Shape;523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" name="Google Shape;527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28" name="Google Shape;528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1" name="Google Shape;531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32" name="Google Shape;532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6" name="Google Shape;536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7" name="Google Shape;537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2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2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2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Google Shape;549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0" name="Google Shape;550;p26"/>
          <p:cNvSpPr txBox="1"/>
          <p:nvPr>
            <p:ph idx="1" type="body"/>
          </p:nvPr>
        </p:nvSpPr>
        <p:spPr>
          <a:xfrm>
            <a:off x="2490250" y="530524"/>
            <a:ext cx="62193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➢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1" name="Google Shape;551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5" name="Google Shape;555;p2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6" name="Google Shape;556;p2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7" name="Google Shape;557;p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2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9" name="Google Shape;559;p2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0" name="Google Shape;560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2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2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2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3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3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1" name="Google Shape;571;p3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2" name="Google Shape;572;p3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3" name="Google Shape;573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6" name="Google Shape;576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3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9" name="Google Shape;579;p3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0" name="Google Shape;580;p3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1" name="Google Shape;581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chemeClr val="lt2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3" name="Google Shape;583;p3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4" name="Google Shape;584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3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9" name="Google Shape;589;p3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3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2" name="Google Shape;592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3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5" name="Google Shape;595;p3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35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7" name="Google Shape;597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" name="Google Shape;599;p3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3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36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02" name="Google Shape;602;p36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3" name="Google Shape;603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3" name="Google Shape;543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44" name="Google Shape;544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137.184.249.146" TargetMode="External"/><Relationship Id="rId4" Type="http://schemas.openxmlformats.org/officeDocument/2006/relationships/hyperlink" Target="http://137.184.249.146" TargetMode="External"/><Relationship Id="rId5" Type="http://schemas.openxmlformats.org/officeDocument/2006/relationships/hyperlink" Target="http://178.128.85.207" TargetMode="External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hyperlink" Target="https://lucid.app/documents/edit/82759308-47e1-4e72-9f88-7a2ea0c1f6d4/0?callback=close&amp;name=slides&amp;callback_type=back&amp;v=1032&amp;s=720" TargetMode="External"/><Relationship Id="rId5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7"/>
          <p:cNvSpPr txBox="1"/>
          <p:nvPr>
            <p:ph type="ctrTitle"/>
          </p:nvPr>
        </p:nvSpPr>
        <p:spPr>
          <a:xfrm>
            <a:off x="1078275" y="1903300"/>
            <a:ext cx="5626800" cy="16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44">
                <a:latin typeface="Orbitron Medium"/>
                <a:ea typeface="Orbitron Medium"/>
                <a:cs typeface="Orbitron Medium"/>
                <a:sym typeface="Orbitron Medium"/>
              </a:rPr>
              <a:t>Dash</a:t>
            </a:r>
            <a:r>
              <a:rPr b="0" lang="en" sz="2444">
                <a:solidFill>
                  <a:srgbClr val="073566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board Report Pack:</a:t>
            </a:r>
            <a:r>
              <a:rPr lang="en" sz="3800">
                <a:solidFill>
                  <a:srgbClr val="073566"/>
                </a:solidFill>
              </a:rPr>
              <a:t> </a:t>
            </a:r>
            <a:endParaRPr sz="3800">
              <a:solidFill>
                <a:srgbClr val="0735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Orbitron Medium"/>
                <a:ea typeface="Orbitron Medium"/>
                <a:cs typeface="Orbitron Medium"/>
                <a:sym typeface="Orbitron Medium"/>
              </a:rPr>
              <a:t>Scoping</a:t>
            </a:r>
            <a:r>
              <a:rPr b="0" lang="en" sz="2000">
                <a:solidFill>
                  <a:srgbClr val="073566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 Presentation.</a:t>
            </a:r>
            <a:endParaRPr b="0" sz="2000">
              <a:solidFill>
                <a:srgbClr val="073566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609" name="Google Shape;609;p37"/>
          <p:cNvSpPr txBox="1"/>
          <p:nvPr>
            <p:ph idx="1" type="subTitle"/>
          </p:nvPr>
        </p:nvSpPr>
        <p:spPr>
          <a:xfrm>
            <a:off x="186350" y="4825200"/>
            <a:ext cx="70905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84"/>
              <a:buNone/>
            </a:pPr>
            <a:r>
              <a:rPr b="1" lang="en" sz="1112"/>
              <a:t>P</a:t>
            </a:r>
            <a:r>
              <a:rPr i="1" lang="en" sz="1112"/>
              <a:t>resented By: Nadir Debbabi, Tracy Nguyen Cao, Kurt Minks, Glenn Davies, Vakishna Thayalan, &amp; Tom Miller.</a:t>
            </a:r>
            <a:endParaRPr i="1" sz="1112"/>
          </a:p>
        </p:txBody>
      </p:sp>
      <p:pic>
        <p:nvPicPr>
          <p:cNvPr id="610" name="Google Shape;6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0" y="1903300"/>
            <a:ext cx="3124700" cy="8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6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2.1</a:t>
            </a:r>
            <a:endParaRPr sz="2750"/>
          </a:p>
        </p:txBody>
      </p:sp>
      <p:sp>
        <p:nvSpPr>
          <p:cNvPr id="682" name="Google Shape;682;p46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683" name="Google Shape;683;p46"/>
          <p:cNvSpPr txBox="1"/>
          <p:nvPr/>
        </p:nvSpPr>
        <p:spPr>
          <a:xfrm>
            <a:off x="343750" y="695675"/>
            <a:ext cx="19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 Level System Architecture Diagram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4" name="Google Shape;68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75" y="1557825"/>
            <a:ext cx="3405259" cy="30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75" y="886525"/>
            <a:ext cx="8642324" cy="30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6"/>
          <p:cNvSpPr txBox="1"/>
          <p:nvPr/>
        </p:nvSpPr>
        <p:spPr>
          <a:xfrm>
            <a:off x="5985175" y="1250750"/>
            <a:ext cx="162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Proposed System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46"/>
          <p:cNvSpPr txBox="1"/>
          <p:nvPr/>
        </p:nvSpPr>
        <p:spPr>
          <a:xfrm>
            <a:off x="1620700" y="1250750"/>
            <a:ext cx="142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Current System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7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2.2</a:t>
            </a:r>
            <a:endParaRPr sz="2750"/>
          </a:p>
        </p:txBody>
      </p:sp>
      <p:sp>
        <p:nvSpPr>
          <p:cNvPr id="694" name="Google Shape;694;p47"/>
          <p:cNvSpPr txBox="1"/>
          <p:nvPr>
            <p:ph idx="1" type="body"/>
          </p:nvPr>
        </p:nvSpPr>
        <p:spPr>
          <a:xfrm>
            <a:off x="2464100" y="4945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7"/>
          <p:cNvSpPr txBox="1"/>
          <p:nvPr>
            <p:ph idx="12" type="sldNum"/>
          </p:nvPr>
        </p:nvSpPr>
        <p:spPr>
          <a:xfrm>
            <a:off x="8656300" y="4738075"/>
            <a:ext cx="37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696" name="Google Shape;696;p47"/>
          <p:cNvSpPr txBox="1"/>
          <p:nvPr/>
        </p:nvSpPr>
        <p:spPr>
          <a:xfrm>
            <a:off x="343750" y="695675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Use-Case Diagram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7" name="Google Shape;6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375" y="476350"/>
            <a:ext cx="3986776" cy="41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2.3</a:t>
            </a:r>
            <a:endParaRPr sz="2750"/>
          </a:p>
        </p:txBody>
      </p:sp>
      <p:sp>
        <p:nvSpPr>
          <p:cNvPr id="704" name="Google Shape;704;p48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705" name="Google Shape;705;p48"/>
          <p:cNvSpPr txBox="1"/>
          <p:nvPr/>
        </p:nvSpPr>
        <p:spPr>
          <a:xfrm>
            <a:off x="343750" y="695675"/>
            <a:ext cx="19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Entity Relationship Diagram (ERD)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6" name="Google Shape;7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225" y="488425"/>
            <a:ext cx="6495952" cy="39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8"/>
          <p:cNvSpPr txBox="1"/>
          <p:nvPr/>
        </p:nvSpPr>
        <p:spPr>
          <a:xfrm>
            <a:off x="343750" y="1311275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9"/>
          <p:cNvSpPr txBox="1"/>
          <p:nvPr>
            <p:ph type="ctrTitle"/>
          </p:nvPr>
        </p:nvSpPr>
        <p:spPr>
          <a:xfrm>
            <a:off x="186350" y="1852050"/>
            <a:ext cx="54408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3</a:t>
            </a:r>
            <a:r>
              <a:rPr lang="en" sz="2944"/>
              <a:t>.0: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Product Comparison</a:t>
            </a:r>
            <a:endParaRPr b="0" sz="2350"/>
          </a:p>
        </p:txBody>
      </p:sp>
      <p:sp>
        <p:nvSpPr>
          <p:cNvPr id="714" name="Google Shape;714;p49"/>
          <p:cNvSpPr txBox="1"/>
          <p:nvPr>
            <p:ph idx="1" type="subTitle"/>
          </p:nvPr>
        </p:nvSpPr>
        <p:spPr>
          <a:xfrm>
            <a:off x="186350" y="4774900"/>
            <a:ext cx="7090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84"/>
              <a:buNone/>
            </a:pPr>
            <a:r>
              <a:rPr lang="en" sz="1100"/>
              <a:t>Please switch to screen share.</a:t>
            </a:r>
            <a:endParaRPr i="1" sz="1100"/>
          </a:p>
        </p:txBody>
      </p:sp>
      <p:pic>
        <p:nvPicPr>
          <p:cNvPr id="715" name="Google Shape;7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50" y="388775"/>
            <a:ext cx="2473825" cy="6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0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3.1</a:t>
            </a:r>
            <a:endParaRPr sz="2750"/>
          </a:p>
        </p:txBody>
      </p:sp>
      <p:sp>
        <p:nvSpPr>
          <p:cNvPr id="721" name="Google Shape;721;p50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722" name="Google Shape;722;p50"/>
          <p:cNvSpPr txBox="1"/>
          <p:nvPr/>
        </p:nvSpPr>
        <p:spPr>
          <a:xfrm>
            <a:off x="343750" y="7292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Comparison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3" name="Google Shape;7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625" y="548075"/>
            <a:ext cx="6264526" cy="9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3624" y="1866475"/>
            <a:ext cx="1821100" cy="1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944875"/>
            <a:ext cx="2323582" cy="17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0"/>
          <p:cNvSpPr/>
          <p:nvPr/>
        </p:nvSpPr>
        <p:spPr>
          <a:xfrm>
            <a:off x="7212563" y="1216650"/>
            <a:ext cx="1187100" cy="168600"/>
          </a:xfrm>
          <a:prstGeom prst="rect">
            <a:avLst/>
          </a:prstGeom>
          <a:solidFill>
            <a:srgbClr val="6FA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 txBox="1"/>
          <p:nvPr/>
        </p:nvSpPr>
        <p:spPr>
          <a:xfrm>
            <a:off x="7002250" y="1080750"/>
            <a:ext cx="1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Tableau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9" name="Google Shape;72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3411" y="1721100"/>
            <a:ext cx="2105425" cy="203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1"/>
          <p:cNvSpPr txBox="1"/>
          <p:nvPr>
            <p:ph idx="4294967295"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3.2</a:t>
            </a:r>
            <a:endParaRPr sz="2750"/>
          </a:p>
        </p:txBody>
      </p:sp>
      <p:sp>
        <p:nvSpPr>
          <p:cNvPr id="735" name="Google Shape;735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51"/>
          <p:cNvSpPr txBox="1"/>
          <p:nvPr/>
        </p:nvSpPr>
        <p:spPr>
          <a:xfrm>
            <a:off x="343750" y="7292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Comparison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37" name="Google Shape;737;p51"/>
          <p:cNvGraphicFramePr/>
          <p:nvPr/>
        </p:nvGraphicFramePr>
        <p:xfrm>
          <a:off x="1580606" y="767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{8E8DB3FA-39AF-4A66-9F6A-230AF005B001}</a:tableStyleId>
              </a:tblPr>
              <a:tblGrid>
                <a:gridCol w="1990875"/>
                <a:gridCol w="1672375"/>
                <a:gridCol w="1643375"/>
                <a:gridCol w="2159475"/>
              </a:tblGrid>
              <a:tr h="751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FEATURES</a:t>
                      </a:r>
                      <a:endParaRPr b="1" sz="11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Power BI Service</a:t>
                      </a:r>
                      <a:endParaRPr b="1" sz="17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AWS QuickSight</a:t>
                      </a:r>
                      <a:endParaRPr b="1" sz="17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Tableau</a:t>
                      </a:r>
                      <a:endParaRPr b="1" sz="17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1048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DATA SOURCE AND BROWSER INTEGRATION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Leading browsers on Desktop and Mobile.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Integrates with Azure SQL,Oracle, Google.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Leading browsers on Desktop and Mobile.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Integrates with AWS, SQL,Oracle, Google.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Leading browsers on Desktop and Mobile.</a:t>
                      </a:r>
                      <a:endParaRPr sz="12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Integrates with nearly all data sources.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820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REAL TIME DATA AND AVAILABILITY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Automated refresh schedule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Connection dependent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Real-time monitoring available, requires scripting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820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USER 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FRIENDLINESS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 AND INTUITIVENESS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User friendly with drag/drop 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capabilities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Easy to deploy with excellent visualisations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User friendly and highly intuitive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67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REPORT VIEWING FROM DASHBOARD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6F2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</a:t>
                      </a:r>
                      <a:endParaRPr sz="1600">
                        <a:solidFill>
                          <a:srgbClr val="276F2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6F2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</a:t>
                      </a:r>
                      <a:endParaRPr sz="1600">
                        <a:solidFill>
                          <a:srgbClr val="276F2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6F2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578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DASHBOARD DATASET FILTERING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Reports Only</a:t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6F2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</a:t>
                      </a:r>
                      <a:endParaRPr sz="1600">
                        <a:solidFill>
                          <a:srgbClr val="276F2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76F2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</a:t>
                      </a:r>
                      <a:endParaRPr sz="1600">
                        <a:solidFill>
                          <a:srgbClr val="276F2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</a:tbl>
          </a:graphicData>
        </a:graphic>
      </p:graphicFrame>
      <p:pic>
        <p:nvPicPr>
          <p:cNvPr id="738" name="Google Shape;738;p5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689700" y="4848512"/>
            <a:ext cx="1070193" cy="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2"/>
          <p:cNvSpPr txBox="1"/>
          <p:nvPr>
            <p:ph idx="4294967295"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3.2</a:t>
            </a:r>
            <a:endParaRPr sz="2750"/>
          </a:p>
        </p:txBody>
      </p:sp>
      <p:sp>
        <p:nvSpPr>
          <p:cNvPr id="744" name="Google Shape;744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52"/>
          <p:cNvSpPr txBox="1"/>
          <p:nvPr/>
        </p:nvSpPr>
        <p:spPr>
          <a:xfrm>
            <a:off x="343750" y="729200"/>
            <a:ext cx="19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Comparison,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475" y="4848512"/>
            <a:ext cx="1070193" cy="294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7" name="Google Shape;747;p52"/>
          <p:cNvGraphicFramePr/>
          <p:nvPr/>
        </p:nvGraphicFramePr>
        <p:xfrm>
          <a:off x="1594813" y="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{8E8DB3FA-39AF-4A66-9F6A-230AF005B001}</a:tableStyleId>
              </a:tblPr>
              <a:tblGrid>
                <a:gridCol w="1961275"/>
                <a:gridCol w="1647550"/>
                <a:gridCol w="1619025"/>
                <a:gridCol w="2224025"/>
              </a:tblGrid>
              <a:tr h="75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FEATURES</a:t>
                      </a:r>
                      <a:endParaRPr b="1" sz="11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Power BI Service</a:t>
                      </a:r>
                      <a:endParaRPr b="1" sz="17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AWS QuickSight</a:t>
                      </a:r>
                      <a:endParaRPr b="1" sz="17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Tableau</a:t>
                      </a:r>
                      <a:endParaRPr b="1" sz="17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DASHBOARD TILE CUSTOMISATION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Highly </a:t>
                      </a: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Customisable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Highly customisable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Customisable, feature rich, complex.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565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MULTIPLE DASHBOARD CAPABILITY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Favourites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Tabs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Tabs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565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REPORT EXPORT FORMATS, PRINTING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CSV, PDF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CSV, XLSX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CSV, PDF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756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REPORT SHARING, SUBSCRIPTION AND SCHEDULES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Highly customisable, Microsoft integration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Customisable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Highly customisable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428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SECURITY AND ACCESS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Role based, Encrypted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Role Based, Encrypted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Role Based, Encrypted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60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SUPPORT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Online, and BHs</a:t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Online, and BHs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Premium 24/7 BHs /Extended for Weekend.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  <a:tr h="393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PRICING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$$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$/$$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$$$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E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3"/>
          <p:cNvSpPr txBox="1"/>
          <p:nvPr>
            <p:ph type="ctrTitle"/>
          </p:nvPr>
        </p:nvSpPr>
        <p:spPr>
          <a:xfrm>
            <a:off x="186350" y="1852050"/>
            <a:ext cx="54408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3.3: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Dashboard UI Concept</a:t>
            </a:r>
            <a:endParaRPr sz="2350"/>
          </a:p>
        </p:txBody>
      </p:sp>
      <p:pic>
        <p:nvPicPr>
          <p:cNvPr id="753" name="Google Shape;75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50" y="388775"/>
            <a:ext cx="2473825" cy="6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85428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0" name="Google Shape;760;p54"/>
          <p:cNvCxnSpPr/>
          <p:nvPr/>
        </p:nvCxnSpPr>
        <p:spPr>
          <a:xfrm rot="10800000">
            <a:off x="2871900" y="255825"/>
            <a:ext cx="1700100" cy="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54"/>
          <p:cNvSpPr txBox="1"/>
          <p:nvPr/>
        </p:nvSpPr>
        <p:spPr>
          <a:xfrm>
            <a:off x="4192200" y="1247775"/>
            <a:ext cx="37032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As a user I want the company logo and colour scheme so that it reflects the company’s brand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2" name="Google Shape;762;p54"/>
          <p:cNvSpPr txBox="1"/>
          <p:nvPr/>
        </p:nvSpPr>
        <p:spPr>
          <a:xfrm>
            <a:off x="4572000" y="0"/>
            <a:ext cx="45225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As a user I want a heading for the report so that I can easily differentiate with other reports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3" name="Google Shape;763;p54"/>
          <p:cNvCxnSpPr>
            <a:stCxn id="761" idx="1"/>
          </p:cNvCxnSpPr>
          <p:nvPr/>
        </p:nvCxnSpPr>
        <p:spPr>
          <a:xfrm rot="10800000">
            <a:off x="1395600" y="502425"/>
            <a:ext cx="2796600" cy="9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54"/>
          <p:cNvSpPr/>
          <p:nvPr/>
        </p:nvSpPr>
        <p:spPr>
          <a:xfrm>
            <a:off x="0" y="7125"/>
            <a:ext cx="1576500" cy="43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4"/>
          <p:cNvSpPr/>
          <p:nvPr/>
        </p:nvSpPr>
        <p:spPr>
          <a:xfrm>
            <a:off x="1708300" y="74275"/>
            <a:ext cx="1163700" cy="27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3" y="589150"/>
            <a:ext cx="9088173" cy="396520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5"/>
          <p:cNvSpPr txBox="1"/>
          <p:nvPr/>
        </p:nvSpPr>
        <p:spPr>
          <a:xfrm>
            <a:off x="5181025" y="127450"/>
            <a:ext cx="37032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As a user I want to be able to navigate the visualizations so that I can quickly find the relevant visualizations among the different aspects of the business.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3" name="Google Shape;773;p55"/>
          <p:cNvSpPr/>
          <p:nvPr/>
        </p:nvSpPr>
        <p:spPr>
          <a:xfrm>
            <a:off x="27925" y="919550"/>
            <a:ext cx="9088200" cy="27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4" name="Google Shape;774;p55"/>
          <p:cNvCxnSpPr>
            <a:stCxn id="772" idx="1"/>
          </p:cNvCxnSpPr>
          <p:nvPr/>
        </p:nvCxnSpPr>
        <p:spPr>
          <a:xfrm flipH="1">
            <a:off x="4282225" y="427600"/>
            <a:ext cx="898800" cy="4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55"/>
          <p:cNvSpPr/>
          <p:nvPr/>
        </p:nvSpPr>
        <p:spPr>
          <a:xfrm>
            <a:off x="27900" y="1231450"/>
            <a:ext cx="9088200" cy="329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5"/>
          <p:cNvSpPr txBox="1"/>
          <p:nvPr/>
        </p:nvSpPr>
        <p:spPr>
          <a:xfrm>
            <a:off x="4572000" y="4620650"/>
            <a:ext cx="37032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As a user I want to be able to view the visualizations in real time so that I can work with the most up to date data.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7" name="Google Shape;777;p55"/>
          <p:cNvCxnSpPr>
            <a:stCxn id="776" idx="1"/>
          </p:cNvCxnSpPr>
          <p:nvPr/>
        </p:nvCxnSpPr>
        <p:spPr>
          <a:xfrm rot="10800000">
            <a:off x="3780000" y="4521800"/>
            <a:ext cx="792000" cy="3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8"/>
          <p:cNvSpPr txBox="1"/>
          <p:nvPr>
            <p:ph idx="1" type="body"/>
          </p:nvPr>
        </p:nvSpPr>
        <p:spPr>
          <a:xfrm>
            <a:off x="2421225" y="396600"/>
            <a:ext cx="6219300" cy="4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/>
              <a:t>Introduction To FeeSynergy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1.1 - FeeSynergy Business Overvie</a:t>
            </a:r>
            <a:r>
              <a:rPr lang="en"/>
              <a:t>w</a:t>
            </a:r>
            <a:r>
              <a:rPr lang="en"/>
              <a:t>	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1.2 - FeeSynergy Features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1.3 - Architecture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1.4 - Business problem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1.5 - Presentation purpose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/>
              <a:t>System Overview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2.1 - High Level </a:t>
            </a:r>
            <a:r>
              <a:rPr lang="en"/>
              <a:t>System Architecture Diagram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2.2 - </a:t>
            </a:r>
            <a:r>
              <a:rPr lang="en"/>
              <a:t>Use-Case Diagram</a:t>
            </a:r>
            <a:endParaRPr/>
          </a:p>
          <a:p>
            <a:pPr indent="-2819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2.3 - Entity Relationship Diagram (ERD)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/>
              <a:t>Project Implementation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3.1 - Product Comparison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3.2 - Comparison Table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3.3 - Dashboard UI Concept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3.3 - Report Concept </a:t>
            </a:r>
            <a:endParaRPr/>
          </a:p>
          <a:p>
            <a:pPr indent="-288607" lvl="0" marL="457200" rtl="0" algn="l">
              <a:spcBef>
                <a:spcPts val="0"/>
              </a:spcBef>
              <a:spcAft>
                <a:spcPts val="0"/>
              </a:spcAft>
              <a:buSzPct val="96428"/>
              <a:buAutoNum type="arabicPeriod"/>
            </a:pPr>
            <a:r>
              <a:rPr lang="en"/>
              <a:t>Software Demo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4.0 - Screen Shared - Software Demo &amp; Discussion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Project Planning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5.1 - Work Breakdown Structure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5.2 - Gantt Chart</a:t>
            </a:r>
            <a:r>
              <a:rPr lang="en"/>
              <a:t>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5.3 - Backlog </a:t>
            </a:r>
            <a:r>
              <a:rPr lang="en"/>
              <a:t>Catalogue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/>
              <a:t>Project Maturity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6.1 - Project Timeline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6.2 - </a:t>
            </a:r>
            <a:r>
              <a:rPr lang="en"/>
              <a:t>Improvements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6.3 - Team Reflection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Conclusion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lang="en"/>
              <a:t>7.1 - Conclusion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Q&amp;A / Feedback</a:t>
            </a:r>
            <a:endParaRPr/>
          </a:p>
        </p:txBody>
      </p:sp>
      <p:sp>
        <p:nvSpPr>
          <p:cNvPr id="616" name="Google Shape;616;p38"/>
          <p:cNvSpPr txBox="1"/>
          <p:nvPr>
            <p:ph type="title"/>
          </p:nvPr>
        </p:nvSpPr>
        <p:spPr>
          <a:xfrm>
            <a:off x="326875" y="329575"/>
            <a:ext cx="1718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617" name="Google Shape;6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93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8"/>
          <p:cNvSpPr txBox="1"/>
          <p:nvPr>
            <p:ph idx="12" type="sldNum"/>
          </p:nvPr>
        </p:nvSpPr>
        <p:spPr>
          <a:xfrm>
            <a:off x="8498025" y="4720063"/>
            <a:ext cx="537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/>
              <a:t>| </a:t>
            </a: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3" name="Google Shape;7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7668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6"/>
          <p:cNvSpPr txBox="1"/>
          <p:nvPr/>
        </p:nvSpPr>
        <p:spPr>
          <a:xfrm>
            <a:off x="4333950" y="3293750"/>
            <a:ext cx="41124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to be able to customize the dashboard views so that I can interact with the relevant visualizations best suited to my preference.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5" name="Google Shape;785;p56"/>
          <p:cNvCxnSpPr/>
          <p:nvPr/>
        </p:nvCxnSpPr>
        <p:spPr>
          <a:xfrm rot="10800000">
            <a:off x="2009575" y="813325"/>
            <a:ext cx="3141900" cy="24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6" name="Google Shape;786;p56"/>
          <p:cNvCxnSpPr/>
          <p:nvPr/>
        </p:nvCxnSpPr>
        <p:spPr>
          <a:xfrm rot="10800000">
            <a:off x="3947500" y="1044850"/>
            <a:ext cx="1818000" cy="7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7" name="Google Shape;787;p56"/>
          <p:cNvSpPr txBox="1"/>
          <p:nvPr/>
        </p:nvSpPr>
        <p:spPr>
          <a:xfrm>
            <a:off x="5031600" y="1794250"/>
            <a:ext cx="32937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to be able to filter through the data so that I can see the visualization appropriate to different conditions.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8" name="Google Shape;788;p56"/>
          <p:cNvSpPr/>
          <p:nvPr/>
        </p:nvSpPr>
        <p:spPr>
          <a:xfrm>
            <a:off x="3803800" y="964900"/>
            <a:ext cx="143700" cy="16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6"/>
          <p:cNvSpPr/>
          <p:nvPr/>
        </p:nvSpPr>
        <p:spPr>
          <a:xfrm>
            <a:off x="1690575" y="677425"/>
            <a:ext cx="478500" cy="13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5225" y="4299475"/>
            <a:ext cx="2343575" cy="6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6" name="Google Shape;7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00" y="199350"/>
            <a:ext cx="8839200" cy="387684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7"/>
          <p:cNvSpPr txBox="1"/>
          <p:nvPr/>
        </p:nvSpPr>
        <p:spPr>
          <a:xfrm>
            <a:off x="2204075" y="4299475"/>
            <a:ext cx="41124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to be able to interact with the charts so that I can easily interpret the data at different points.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8" name="Google Shape;798;p57"/>
          <p:cNvCxnSpPr>
            <a:stCxn id="797" idx="0"/>
            <a:endCxn id="799" idx="2"/>
          </p:cNvCxnSpPr>
          <p:nvPr/>
        </p:nvCxnSpPr>
        <p:spPr>
          <a:xfrm flipH="1" rot="10800000">
            <a:off x="4260275" y="2065675"/>
            <a:ext cx="432600" cy="22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57"/>
          <p:cNvSpPr/>
          <p:nvPr/>
        </p:nvSpPr>
        <p:spPr>
          <a:xfrm>
            <a:off x="4035050" y="1570525"/>
            <a:ext cx="1315800" cy="49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10806" cy="43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5225" y="4299475"/>
            <a:ext cx="2343575" cy="6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58"/>
          <p:cNvSpPr txBox="1"/>
          <p:nvPr/>
        </p:nvSpPr>
        <p:spPr>
          <a:xfrm>
            <a:off x="1120250" y="4528250"/>
            <a:ext cx="41124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to be able to see the data which makes up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visualizations so that I can verify the chart is accurate.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08" name="Google Shape;808;p58"/>
          <p:cNvCxnSpPr>
            <a:stCxn id="807" idx="0"/>
          </p:cNvCxnSpPr>
          <p:nvPr/>
        </p:nvCxnSpPr>
        <p:spPr>
          <a:xfrm rot="10800000">
            <a:off x="2703350" y="4226450"/>
            <a:ext cx="473100" cy="3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9" name="Google Shape;809;p58"/>
          <p:cNvSpPr/>
          <p:nvPr/>
        </p:nvSpPr>
        <p:spPr>
          <a:xfrm>
            <a:off x="111625" y="47425"/>
            <a:ext cx="2926500" cy="417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0" name="Google Shape;810;p58"/>
          <p:cNvCxnSpPr>
            <a:stCxn id="807" idx="0"/>
          </p:cNvCxnSpPr>
          <p:nvPr/>
        </p:nvCxnSpPr>
        <p:spPr>
          <a:xfrm flipH="1" rot="10800000">
            <a:off x="3176450" y="2727350"/>
            <a:ext cx="1113900" cy="18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58"/>
          <p:cNvSpPr/>
          <p:nvPr/>
        </p:nvSpPr>
        <p:spPr>
          <a:xfrm>
            <a:off x="3819750" y="1921825"/>
            <a:ext cx="1412700" cy="80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5225" y="4299475"/>
            <a:ext cx="2343575" cy="6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59"/>
          <p:cNvSpPr txBox="1"/>
          <p:nvPr/>
        </p:nvSpPr>
        <p:spPr>
          <a:xfrm>
            <a:off x="1120250" y="4528250"/>
            <a:ext cx="41124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to be able to see the data which makes up the visualizations so that I can verify the chart is accurate.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9" name="Google Shape;8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25" y="407600"/>
            <a:ext cx="8839198" cy="37793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0" name="Google Shape;820;p59"/>
          <p:cNvCxnSpPr/>
          <p:nvPr/>
        </p:nvCxnSpPr>
        <p:spPr>
          <a:xfrm flipH="1" rot="10800000">
            <a:off x="3176450" y="2384450"/>
            <a:ext cx="4191900" cy="21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59"/>
          <p:cNvSpPr/>
          <p:nvPr/>
        </p:nvSpPr>
        <p:spPr>
          <a:xfrm>
            <a:off x="7368350" y="318550"/>
            <a:ext cx="1594800" cy="398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5225" y="4299475"/>
            <a:ext cx="2343575" cy="6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8" name="Google Shape;828;p60"/>
          <p:cNvSpPr txBox="1"/>
          <p:nvPr/>
        </p:nvSpPr>
        <p:spPr>
          <a:xfrm>
            <a:off x="1096325" y="4528250"/>
            <a:ext cx="41124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to be able to access the visualizations on a web browser so that I use virtually any platform.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9" name="Google Shape;829;p60"/>
          <p:cNvCxnSpPr>
            <a:stCxn id="828" idx="0"/>
          </p:cNvCxnSpPr>
          <p:nvPr/>
        </p:nvCxnSpPr>
        <p:spPr>
          <a:xfrm rot="10800000">
            <a:off x="2679425" y="4226450"/>
            <a:ext cx="473100" cy="3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0" name="Google Shape;8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75" y="80625"/>
            <a:ext cx="8026276" cy="4145824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0"/>
          <p:cNvSpPr/>
          <p:nvPr/>
        </p:nvSpPr>
        <p:spPr>
          <a:xfrm>
            <a:off x="104575" y="80625"/>
            <a:ext cx="7989600" cy="414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1"/>
          <p:cNvSpPr txBox="1"/>
          <p:nvPr>
            <p:ph type="ctrTitle"/>
          </p:nvPr>
        </p:nvSpPr>
        <p:spPr>
          <a:xfrm>
            <a:off x="186350" y="1852050"/>
            <a:ext cx="59388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3.4</a:t>
            </a:r>
            <a:r>
              <a:rPr lang="en" sz="2944"/>
              <a:t>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Report Concept</a:t>
            </a:r>
            <a:endParaRPr sz="2350"/>
          </a:p>
        </p:txBody>
      </p:sp>
      <p:pic>
        <p:nvPicPr>
          <p:cNvPr id="837" name="Google Shape;83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50" y="226000"/>
            <a:ext cx="2124975" cy="5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2"/>
          <p:cNvSpPr txBox="1"/>
          <p:nvPr>
            <p:ph type="title"/>
          </p:nvPr>
        </p:nvSpPr>
        <p:spPr>
          <a:xfrm>
            <a:off x="496150" y="460200"/>
            <a:ext cx="906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3.4</a:t>
            </a:r>
            <a:endParaRPr sz="2750"/>
          </a:p>
        </p:txBody>
      </p:sp>
      <p:sp>
        <p:nvSpPr>
          <p:cNvPr id="843" name="Google Shape;843;p62"/>
          <p:cNvSpPr txBox="1"/>
          <p:nvPr/>
        </p:nvSpPr>
        <p:spPr>
          <a:xfrm>
            <a:off x="496150" y="86125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Report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Concept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4" name="Google Shape;8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225" y="457474"/>
            <a:ext cx="5493196" cy="4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2"/>
          <p:cNvSpPr txBox="1"/>
          <p:nvPr/>
        </p:nvSpPr>
        <p:spPr>
          <a:xfrm>
            <a:off x="496150" y="4376325"/>
            <a:ext cx="39756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the page number on the bottom so that I can keep the pages organised  when printed out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p62"/>
          <p:cNvSpPr/>
          <p:nvPr/>
        </p:nvSpPr>
        <p:spPr>
          <a:xfrm>
            <a:off x="5200575" y="4326425"/>
            <a:ext cx="676500" cy="29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62"/>
          <p:cNvCxnSpPr>
            <a:stCxn id="845" idx="3"/>
            <a:endCxn id="846" idx="1"/>
          </p:cNvCxnSpPr>
          <p:nvPr/>
        </p:nvCxnSpPr>
        <p:spPr>
          <a:xfrm flipH="1" rot="10800000">
            <a:off x="4471750" y="4473975"/>
            <a:ext cx="728700" cy="1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62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pic>
        <p:nvPicPr>
          <p:cNvPr id="849" name="Google Shape;84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2"/>
          <p:cNvSpPr txBox="1"/>
          <p:nvPr/>
        </p:nvSpPr>
        <p:spPr>
          <a:xfrm>
            <a:off x="344225" y="1763150"/>
            <a:ext cx="24540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the company logo and colour scheme so that it reflects the company’s brand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p62"/>
          <p:cNvSpPr/>
          <p:nvPr/>
        </p:nvSpPr>
        <p:spPr>
          <a:xfrm>
            <a:off x="2866625" y="460200"/>
            <a:ext cx="1297500" cy="53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2" name="Google Shape;852;p62"/>
          <p:cNvCxnSpPr>
            <a:stCxn id="850" idx="0"/>
            <a:endCxn id="851" idx="1"/>
          </p:cNvCxnSpPr>
          <p:nvPr/>
        </p:nvCxnSpPr>
        <p:spPr>
          <a:xfrm flipH="1" rot="10800000">
            <a:off x="1571225" y="725450"/>
            <a:ext cx="1295400" cy="10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3"/>
          <p:cNvSpPr txBox="1"/>
          <p:nvPr>
            <p:ph type="title"/>
          </p:nvPr>
        </p:nvSpPr>
        <p:spPr>
          <a:xfrm>
            <a:off x="496150" y="460200"/>
            <a:ext cx="906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3.4</a:t>
            </a:r>
            <a:endParaRPr sz="2750"/>
          </a:p>
        </p:txBody>
      </p:sp>
      <p:sp>
        <p:nvSpPr>
          <p:cNvPr id="858" name="Google Shape;858;p63"/>
          <p:cNvSpPr txBox="1"/>
          <p:nvPr/>
        </p:nvSpPr>
        <p:spPr>
          <a:xfrm>
            <a:off x="496150" y="86125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Report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Concept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9" name="Google Shape;859;p63"/>
          <p:cNvPicPr preferRelativeResize="0"/>
          <p:nvPr/>
        </p:nvPicPr>
        <p:blipFill rotWithShape="1">
          <a:blip r:embed="rId3">
            <a:alphaModFix/>
          </a:blip>
          <a:srcRect b="41765" l="0" r="0" t="0"/>
          <a:stretch/>
        </p:blipFill>
        <p:spPr>
          <a:xfrm>
            <a:off x="1967200" y="1340525"/>
            <a:ext cx="5493201" cy="24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3"/>
          <p:cNvSpPr txBox="1"/>
          <p:nvPr/>
        </p:nvSpPr>
        <p:spPr>
          <a:xfrm>
            <a:off x="5759800" y="3757525"/>
            <a:ext cx="32736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the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reporting period displayed so that I know what period is included in the report.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p63"/>
          <p:cNvSpPr txBox="1"/>
          <p:nvPr/>
        </p:nvSpPr>
        <p:spPr>
          <a:xfrm>
            <a:off x="2026275" y="652763"/>
            <a:ext cx="41124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a heading for the report so that I can easily differentiate with other reports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63"/>
          <p:cNvSpPr/>
          <p:nvPr/>
        </p:nvSpPr>
        <p:spPr>
          <a:xfrm>
            <a:off x="6011200" y="1472700"/>
            <a:ext cx="1447800" cy="2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3"/>
          <p:cNvSpPr/>
          <p:nvPr/>
        </p:nvSpPr>
        <p:spPr>
          <a:xfrm>
            <a:off x="4190325" y="1428625"/>
            <a:ext cx="1019100" cy="2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4" name="Google Shape;864;p63"/>
          <p:cNvCxnSpPr>
            <a:stCxn id="861" idx="2"/>
            <a:endCxn id="863" idx="0"/>
          </p:cNvCxnSpPr>
          <p:nvPr/>
        </p:nvCxnSpPr>
        <p:spPr>
          <a:xfrm>
            <a:off x="4082475" y="1206863"/>
            <a:ext cx="617400" cy="2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63"/>
          <p:cNvCxnSpPr>
            <a:stCxn id="860" idx="0"/>
            <a:endCxn id="862" idx="2"/>
          </p:cNvCxnSpPr>
          <p:nvPr/>
        </p:nvCxnSpPr>
        <p:spPr>
          <a:xfrm rot="10800000">
            <a:off x="6735100" y="1744225"/>
            <a:ext cx="661500" cy="20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63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pic>
        <p:nvPicPr>
          <p:cNvPr id="867" name="Google Shape;86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638" y="1310700"/>
            <a:ext cx="7782624" cy="25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4"/>
          <p:cNvSpPr txBox="1"/>
          <p:nvPr/>
        </p:nvSpPr>
        <p:spPr>
          <a:xfrm>
            <a:off x="496150" y="8816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p64"/>
          <p:cNvSpPr txBox="1"/>
          <p:nvPr/>
        </p:nvSpPr>
        <p:spPr>
          <a:xfrm>
            <a:off x="3997100" y="599500"/>
            <a:ext cx="4803900" cy="55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the rolling 13 months displayed to compare the current month to the same month in the previous year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64"/>
          <p:cNvSpPr txBox="1"/>
          <p:nvPr/>
        </p:nvSpPr>
        <p:spPr>
          <a:xfrm>
            <a:off x="5897825" y="2067750"/>
            <a:ext cx="5841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Page 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6" name="Google Shape;876;p64"/>
          <p:cNvSpPr txBox="1"/>
          <p:nvPr/>
        </p:nvSpPr>
        <p:spPr>
          <a:xfrm>
            <a:off x="7159775" y="3279300"/>
            <a:ext cx="603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Page 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7" name="Google Shape;877;p64"/>
          <p:cNvSpPr txBox="1"/>
          <p:nvPr/>
        </p:nvSpPr>
        <p:spPr>
          <a:xfrm>
            <a:off x="407950" y="3980575"/>
            <a:ext cx="3357000" cy="55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As a user I want the headings to repeat on each page so I can find information faster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8" name="Google Shape;878;p64"/>
          <p:cNvSpPr/>
          <p:nvPr/>
        </p:nvSpPr>
        <p:spPr>
          <a:xfrm>
            <a:off x="2124450" y="1782100"/>
            <a:ext cx="4895100" cy="28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4"/>
          <p:cNvSpPr/>
          <p:nvPr/>
        </p:nvSpPr>
        <p:spPr>
          <a:xfrm>
            <a:off x="3555025" y="2957500"/>
            <a:ext cx="4147200" cy="28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4"/>
          <p:cNvSpPr/>
          <p:nvPr/>
        </p:nvSpPr>
        <p:spPr>
          <a:xfrm>
            <a:off x="1086525" y="2067750"/>
            <a:ext cx="1169700" cy="50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4"/>
          <p:cNvSpPr/>
          <p:nvPr/>
        </p:nvSpPr>
        <p:spPr>
          <a:xfrm>
            <a:off x="2430200" y="3243425"/>
            <a:ext cx="1190700" cy="50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2" name="Google Shape;882;p64"/>
          <p:cNvCxnSpPr>
            <a:stCxn id="877" idx="0"/>
            <a:endCxn id="880" idx="2"/>
          </p:cNvCxnSpPr>
          <p:nvPr/>
        </p:nvCxnSpPr>
        <p:spPr>
          <a:xfrm rot="10800000">
            <a:off x="1671250" y="2572975"/>
            <a:ext cx="415200" cy="14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64"/>
          <p:cNvCxnSpPr>
            <a:stCxn id="877" idx="0"/>
            <a:endCxn id="881" idx="2"/>
          </p:cNvCxnSpPr>
          <p:nvPr/>
        </p:nvCxnSpPr>
        <p:spPr>
          <a:xfrm flipH="1" rot="10800000">
            <a:off x="2086450" y="3748675"/>
            <a:ext cx="939000" cy="2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64"/>
          <p:cNvCxnSpPr>
            <a:stCxn id="874" idx="2"/>
            <a:endCxn id="878" idx="0"/>
          </p:cNvCxnSpPr>
          <p:nvPr/>
        </p:nvCxnSpPr>
        <p:spPr>
          <a:xfrm flipH="1">
            <a:off x="4572050" y="1153600"/>
            <a:ext cx="1827000" cy="6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64"/>
          <p:cNvCxnSpPr/>
          <p:nvPr/>
        </p:nvCxnSpPr>
        <p:spPr>
          <a:xfrm flipH="1">
            <a:off x="7464125" y="1212100"/>
            <a:ext cx="853200" cy="17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Google Shape;886;p64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pic>
        <p:nvPicPr>
          <p:cNvPr id="887" name="Google Shape;88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4"/>
          <p:cNvSpPr txBox="1"/>
          <p:nvPr>
            <p:ph type="title"/>
          </p:nvPr>
        </p:nvSpPr>
        <p:spPr>
          <a:xfrm>
            <a:off x="496150" y="460200"/>
            <a:ext cx="906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3.4</a:t>
            </a:r>
            <a:endParaRPr sz="2750"/>
          </a:p>
        </p:txBody>
      </p:sp>
      <p:sp>
        <p:nvSpPr>
          <p:cNvPr id="889" name="Google Shape;889;p64"/>
          <p:cNvSpPr txBox="1"/>
          <p:nvPr/>
        </p:nvSpPr>
        <p:spPr>
          <a:xfrm>
            <a:off x="496150" y="8816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Report Concept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5"/>
          <p:cNvSpPr txBox="1"/>
          <p:nvPr>
            <p:ph type="ctrTitle"/>
          </p:nvPr>
        </p:nvSpPr>
        <p:spPr>
          <a:xfrm>
            <a:off x="186350" y="2203063"/>
            <a:ext cx="6552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4</a:t>
            </a:r>
            <a:r>
              <a:rPr lang="en" sz="2944"/>
              <a:t>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Screen Shared - Software Demo &amp; Discussion</a:t>
            </a:r>
            <a:endParaRPr b="0" sz="2350"/>
          </a:p>
        </p:txBody>
      </p:sp>
      <p:sp>
        <p:nvSpPr>
          <p:cNvPr id="895" name="Google Shape;895;p65"/>
          <p:cNvSpPr txBox="1"/>
          <p:nvPr>
            <p:ph idx="1" type="subTitle"/>
          </p:nvPr>
        </p:nvSpPr>
        <p:spPr>
          <a:xfrm>
            <a:off x="186350" y="3324175"/>
            <a:ext cx="7090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84"/>
              <a:buNone/>
            </a:pPr>
            <a:r>
              <a:rPr lang="en" sz="1100"/>
              <a:t>Please visit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http://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137.184.249.146</a:t>
            </a:r>
            <a:r>
              <a:rPr lang="en" sz="1100"/>
              <a:t> or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http://178.128.85.207</a:t>
            </a:r>
            <a:r>
              <a:rPr lang="en" sz="1100"/>
              <a:t> </a:t>
            </a:r>
            <a:r>
              <a:rPr lang="en" sz="1100"/>
              <a:t>to see a live prototype.</a:t>
            </a:r>
            <a:endParaRPr i="1" sz="1100"/>
          </a:p>
        </p:txBody>
      </p:sp>
      <p:pic>
        <p:nvPicPr>
          <p:cNvPr id="896" name="Google Shape;896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350" y="388775"/>
            <a:ext cx="2473825" cy="6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"/>
          <p:cNvSpPr txBox="1"/>
          <p:nvPr>
            <p:ph type="ctrTitle"/>
          </p:nvPr>
        </p:nvSpPr>
        <p:spPr>
          <a:xfrm>
            <a:off x="186350" y="1852050"/>
            <a:ext cx="54408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1.0</a:t>
            </a:r>
            <a:r>
              <a:rPr lang="en" sz="2944"/>
              <a:t>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Introduction To FeeSynergy</a:t>
            </a:r>
            <a:endParaRPr b="0" sz="2350"/>
          </a:p>
        </p:txBody>
      </p:sp>
      <p:pic>
        <p:nvPicPr>
          <p:cNvPr id="624" name="Google Shape;6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50" y="388775"/>
            <a:ext cx="2473825" cy="6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6"/>
          <p:cNvSpPr txBox="1"/>
          <p:nvPr>
            <p:ph type="ctrTitle"/>
          </p:nvPr>
        </p:nvSpPr>
        <p:spPr>
          <a:xfrm>
            <a:off x="186350" y="1852050"/>
            <a:ext cx="54408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5.0</a:t>
            </a:r>
            <a:r>
              <a:rPr lang="en" sz="2944"/>
              <a:t>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Project Planning</a:t>
            </a:r>
            <a:endParaRPr b="0" sz="2350"/>
          </a:p>
        </p:txBody>
      </p:sp>
      <p:pic>
        <p:nvPicPr>
          <p:cNvPr id="902" name="Google Shape;90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50" y="388775"/>
            <a:ext cx="2473825" cy="6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250" y="747400"/>
            <a:ext cx="7155599" cy="36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7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5.1</a:t>
            </a:r>
            <a:endParaRPr sz="2750"/>
          </a:p>
        </p:txBody>
      </p:sp>
      <p:sp>
        <p:nvSpPr>
          <p:cNvPr id="909" name="Google Shape;909;p67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910" name="Google Shape;910;p67"/>
          <p:cNvSpPr txBox="1"/>
          <p:nvPr/>
        </p:nvSpPr>
        <p:spPr>
          <a:xfrm>
            <a:off x="343750" y="729200"/>
            <a:ext cx="27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Work Breakdown Structure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1" name="Google Shape;91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8193"/>
            <a:ext cx="9144003" cy="371921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8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5</a:t>
            </a:r>
            <a:r>
              <a:rPr lang="en" sz="2700"/>
              <a:t>.2</a:t>
            </a:r>
            <a:endParaRPr sz="2750"/>
          </a:p>
        </p:txBody>
      </p:sp>
      <p:sp>
        <p:nvSpPr>
          <p:cNvPr id="918" name="Google Shape;918;p68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919" name="Google Shape;919;p68"/>
          <p:cNvSpPr txBox="1"/>
          <p:nvPr/>
        </p:nvSpPr>
        <p:spPr>
          <a:xfrm>
            <a:off x="343750" y="7292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Gantt Chart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0" name="Google Shape;92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9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5</a:t>
            </a:r>
            <a:r>
              <a:rPr lang="en" sz="2700"/>
              <a:t>.3</a:t>
            </a:r>
            <a:endParaRPr sz="2750"/>
          </a:p>
        </p:txBody>
      </p:sp>
      <p:sp>
        <p:nvSpPr>
          <p:cNvPr id="926" name="Google Shape;926;p69"/>
          <p:cNvSpPr txBox="1"/>
          <p:nvPr>
            <p:ph idx="1" type="body"/>
          </p:nvPr>
        </p:nvSpPr>
        <p:spPr>
          <a:xfrm>
            <a:off x="2430575" y="4945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9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928" name="Google Shape;928;p69"/>
          <p:cNvSpPr txBox="1"/>
          <p:nvPr/>
        </p:nvSpPr>
        <p:spPr>
          <a:xfrm>
            <a:off x="343750" y="7292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Backlog Catalogue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9" name="Google Shape;9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0" y="1165612"/>
            <a:ext cx="1038825" cy="29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9"/>
          <p:cNvSpPr txBox="1"/>
          <p:nvPr/>
        </p:nvSpPr>
        <p:spPr>
          <a:xfrm>
            <a:off x="343750" y="4183975"/>
            <a:ext cx="175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*Testing will be continuous throughout Dashboard Build Epic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2" name="Google Shape;93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9425" y="234675"/>
            <a:ext cx="6353952" cy="45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0"/>
          <p:cNvSpPr txBox="1"/>
          <p:nvPr>
            <p:ph type="ctrTitle"/>
          </p:nvPr>
        </p:nvSpPr>
        <p:spPr>
          <a:xfrm>
            <a:off x="186350" y="1852050"/>
            <a:ext cx="54408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6.0</a:t>
            </a:r>
            <a:r>
              <a:rPr lang="en" sz="2944"/>
              <a:t>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Project Maturity</a:t>
            </a:r>
            <a:endParaRPr b="0" sz="2350"/>
          </a:p>
        </p:txBody>
      </p:sp>
      <p:pic>
        <p:nvPicPr>
          <p:cNvPr id="938" name="Google Shape;93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50" y="388775"/>
            <a:ext cx="2473825" cy="6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1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6.1</a:t>
            </a:r>
            <a:endParaRPr sz="2750"/>
          </a:p>
        </p:txBody>
      </p:sp>
      <p:sp>
        <p:nvSpPr>
          <p:cNvPr id="944" name="Google Shape;944;p71"/>
          <p:cNvSpPr txBox="1"/>
          <p:nvPr>
            <p:ph idx="1" type="body"/>
          </p:nvPr>
        </p:nvSpPr>
        <p:spPr>
          <a:xfrm>
            <a:off x="2430575" y="4945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71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946" name="Google Shape;946;p71"/>
          <p:cNvSpPr txBox="1"/>
          <p:nvPr/>
        </p:nvSpPr>
        <p:spPr>
          <a:xfrm>
            <a:off x="343750" y="7292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 Progression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7" name="Google Shape;94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71"/>
          <p:cNvSpPr txBox="1"/>
          <p:nvPr/>
        </p:nvSpPr>
        <p:spPr>
          <a:xfrm>
            <a:off x="2575450" y="791875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71"/>
          <p:cNvSpPr txBox="1"/>
          <p:nvPr/>
        </p:nvSpPr>
        <p:spPr>
          <a:xfrm>
            <a:off x="571450" y="1725150"/>
            <a:ext cx="1544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Moving forward into the next stages of the project we will be utilising these areas to stay on track.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0" name="Google Shape;950;p7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7337" y="686125"/>
            <a:ext cx="6519276" cy="377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2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6</a:t>
            </a:r>
            <a:r>
              <a:rPr lang="en" sz="2700"/>
              <a:t>.2</a:t>
            </a:r>
            <a:endParaRPr sz="2750"/>
          </a:p>
        </p:txBody>
      </p:sp>
      <p:sp>
        <p:nvSpPr>
          <p:cNvPr id="956" name="Google Shape;956;p72"/>
          <p:cNvSpPr txBox="1"/>
          <p:nvPr>
            <p:ph idx="1" type="body"/>
          </p:nvPr>
        </p:nvSpPr>
        <p:spPr>
          <a:xfrm>
            <a:off x="2430575" y="4945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72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958" name="Google Shape;958;p72"/>
          <p:cNvSpPr txBox="1"/>
          <p:nvPr/>
        </p:nvSpPr>
        <p:spPr>
          <a:xfrm>
            <a:off x="343750" y="7292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 Progression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9" name="Google Shape;9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2"/>
          <p:cNvSpPr txBox="1"/>
          <p:nvPr/>
        </p:nvSpPr>
        <p:spPr>
          <a:xfrm>
            <a:off x="2575450" y="791875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1" name="Google Shape;961;p72"/>
          <p:cNvSpPr txBox="1"/>
          <p:nvPr/>
        </p:nvSpPr>
        <p:spPr>
          <a:xfrm>
            <a:off x="343750" y="1617450"/>
            <a:ext cx="1544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Ongoing plan on how the project team will continue to work to stay on track, ensuring the project is completed on time and to client expectations.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2" name="Google Shape;96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762" y="732362"/>
            <a:ext cx="6576425" cy="36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3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6</a:t>
            </a:r>
            <a:r>
              <a:rPr lang="en" sz="2700"/>
              <a:t>.3</a:t>
            </a:r>
            <a:endParaRPr sz="2750"/>
          </a:p>
        </p:txBody>
      </p:sp>
      <p:sp>
        <p:nvSpPr>
          <p:cNvPr id="968" name="Google Shape;968;p73"/>
          <p:cNvSpPr txBox="1"/>
          <p:nvPr>
            <p:ph idx="1" type="body"/>
          </p:nvPr>
        </p:nvSpPr>
        <p:spPr>
          <a:xfrm>
            <a:off x="2430575" y="4945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3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970" name="Google Shape;970;p73"/>
          <p:cNvSpPr txBox="1"/>
          <p:nvPr/>
        </p:nvSpPr>
        <p:spPr>
          <a:xfrm>
            <a:off x="343750" y="7292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 Progression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1" name="Google Shape;97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73"/>
          <p:cNvSpPr txBox="1"/>
          <p:nvPr/>
        </p:nvSpPr>
        <p:spPr>
          <a:xfrm>
            <a:off x="2575450" y="791875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3" name="Google Shape;973;p73"/>
          <p:cNvSpPr txBox="1"/>
          <p:nvPr/>
        </p:nvSpPr>
        <p:spPr>
          <a:xfrm>
            <a:off x="343750" y="1617450"/>
            <a:ext cx="1544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Projected timeline for continued project development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4" name="Google Shape;97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94" y="491350"/>
            <a:ext cx="5836755" cy="41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4"/>
          <p:cNvSpPr txBox="1"/>
          <p:nvPr>
            <p:ph type="ctrTitle"/>
          </p:nvPr>
        </p:nvSpPr>
        <p:spPr>
          <a:xfrm>
            <a:off x="186350" y="1852050"/>
            <a:ext cx="54408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7</a:t>
            </a:r>
            <a:r>
              <a:rPr lang="en" sz="2944"/>
              <a:t>.0: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Conclusion</a:t>
            </a:r>
            <a:endParaRPr b="0" sz="2350"/>
          </a:p>
        </p:txBody>
      </p:sp>
      <p:pic>
        <p:nvPicPr>
          <p:cNvPr id="980" name="Google Shape;98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50" y="388775"/>
            <a:ext cx="2473825" cy="6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5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7.1</a:t>
            </a:r>
            <a:endParaRPr sz="2750"/>
          </a:p>
        </p:txBody>
      </p:sp>
      <p:sp>
        <p:nvSpPr>
          <p:cNvPr id="986" name="Google Shape;986;p75"/>
          <p:cNvSpPr txBox="1"/>
          <p:nvPr>
            <p:ph idx="1" type="body"/>
          </p:nvPr>
        </p:nvSpPr>
        <p:spPr>
          <a:xfrm>
            <a:off x="2430575" y="4945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5"/>
          <p:cNvSpPr txBox="1"/>
          <p:nvPr>
            <p:ph idx="12" type="sldNum"/>
          </p:nvPr>
        </p:nvSpPr>
        <p:spPr>
          <a:xfrm>
            <a:off x="8530600" y="4738075"/>
            <a:ext cx="502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988" name="Google Shape;988;p75"/>
          <p:cNvSpPr txBox="1"/>
          <p:nvPr/>
        </p:nvSpPr>
        <p:spPr>
          <a:xfrm>
            <a:off x="343750" y="72920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Conclusion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9" name="Google Shape;98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0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75"/>
          <p:cNvSpPr txBox="1"/>
          <p:nvPr/>
        </p:nvSpPr>
        <p:spPr>
          <a:xfrm>
            <a:off x="2738075" y="598075"/>
            <a:ext cx="5677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What we have covered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Profile of the business and business problem.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system overview and system models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Comparison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of PowerBI, Amazon Quicksight and Tableau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Sample dashboards/graphs and sample reports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Our work breakdown structure,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project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planning and backlog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Our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strategy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for moving forward and managing the project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Our milestones, past, present and upcoming.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500" y="528140"/>
            <a:ext cx="3604275" cy="4087212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0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1.1</a:t>
            </a:r>
            <a:endParaRPr sz="2750"/>
          </a:p>
        </p:txBody>
      </p:sp>
      <p:sp>
        <p:nvSpPr>
          <p:cNvPr id="631" name="Google Shape;631;p40"/>
          <p:cNvSpPr txBox="1"/>
          <p:nvPr>
            <p:ph idx="1" type="body"/>
          </p:nvPr>
        </p:nvSpPr>
        <p:spPr>
          <a:xfrm>
            <a:off x="388375" y="1242225"/>
            <a:ext cx="44445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FeeSynergy</a:t>
            </a:r>
            <a:r>
              <a:rPr lang="en"/>
              <a:t>: </a:t>
            </a:r>
            <a:endParaRPr b="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28571"/>
              <a:buChar char="●"/>
            </a:pPr>
            <a:r>
              <a:rPr b="0" lang="en"/>
              <a:t>FeeSynergy launched in </a:t>
            </a:r>
            <a:r>
              <a:rPr b="0" lang="en"/>
              <a:t>Australia</a:t>
            </a:r>
            <a:r>
              <a:rPr b="0" lang="en"/>
              <a:t> in 2007, as a professional fee financing service for accounting and legal firms.</a:t>
            </a:r>
            <a:endParaRPr b="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28571"/>
              <a:buChar char="●"/>
            </a:pPr>
            <a:r>
              <a:rPr b="0" lang="en"/>
              <a:t>In 2015 FeeSynergy found a market </a:t>
            </a:r>
            <a:r>
              <a:rPr b="0" lang="en"/>
              <a:t>opportunity</a:t>
            </a:r>
            <a:r>
              <a:rPr b="0" lang="en"/>
              <a:t> and developed their SaaS FeeSynergy Collect, a debtor </a:t>
            </a:r>
            <a:r>
              <a:rPr b="0" lang="en"/>
              <a:t>management solution tailored for the accounting and legal industry 2019.</a:t>
            </a:r>
            <a:r>
              <a:rPr b="0" lang="en"/>
              <a:t> </a:t>
            </a:r>
            <a:endParaRPr b="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28571"/>
              <a:buChar char="●"/>
            </a:pPr>
            <a:r>
              <a:rPr b="0" lang="en"/>
              <a:t>The FeeSynergy platform has </a:t>
            </a:r>
            <a:r>
              <a:rPr b="0" lang="en"/>
              <a:t>integration</a:t>
            </a:r>
            <a:r>
              <a:rPr b="0" lang="en"/>
              <a:t> with accounting and legal practice m</a:t>
            </a:r>
            <a:r>
              <a:rPr b="0" lang="en"/>
              <a:t>anagement</a:t>
            </a:r>
            <a:r>
              <a:rPr b="0" lang="en"/>
              <a:t> software,such as MYOB, APS and LexisNexis to name a few.</a:t>
            </a:r>
            <a:endParaRPr b="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28571"/>
              <a:buChar char="●"/>
            </a:pPr>
            <a:r>
              <a:rPr b="0" lang="en"/>
              <a:t>In 2020 FeeSynergy was managing over $1billion in invoices.</a:t>
            </a:r>
            <a:endParaRPr b="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28571"/>
              <a:buChar char="●"/>
            </a:pPr>
            <a:r>
              <a:rPr b="0" lang="en"/>
              <a:t>In 2020 FeeSynergy expanded their services to New </a:t>
            </a:r>
            <a:r>
              <a:rPr b="0" lang="en"/>
              <a:t>Zealand</a:t>
            </a:r>
            <a:r>
              <a:rPr b="0" lang="en"/>
              <a:t>.</a:t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0"/>
          <p:cNvSpPr txBox="1"/>
          <p:nvPr>
            <p:ph idx="12" type="sldNum"/>
          </p:nvPr>
        </p:nvSpPr>
        <p:spPr>
          <a:xfrm>
            <a:off x="8656300" y="4738075"/>
            <a:ext cx="37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633" name="Google Shape;633;p40"/>
          <p:cNvSpPr txBox="1"/>
          <p:nvPr/>
        </p:nvSpPr>
        <p:spPr>
          <a:xfrm>
            <a:off x="343750" y="687300"/>
            <a:ext cx="19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FeeSynergy Business Overview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4" name="Google Shape;63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6"/>
          <p:cNvSpPr txBox="1"/>
          <p:nvPr>
            <p:ph type="ctrTitle"/>
          </p:nvPr>
        </p:nvSpPr>
        <p:spPr>
          <a:xfrm>
            <a:off x="186350" y="1852050"/>
            <a:ext cx="54408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7.2: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Q &amp; A / Feedback</a:t>
            </a:r>
            <a:endParaRPr b="0" sz="2350"/>
          </a:p>
        </p:txBody>
      </p:sp>
      <p:sp>
        <p:nvSpPr>
          <p:cNvPr id="996" name="Google Shape;996;p76"/>
          <p:cNvSpPr txBox="1"/>
          <p:nvPr>
            <p:ph idx="1" type="subTitle"/>
          </p:nvPr>
        </p:nvSpPr>
        <p:spPr>
          <a:xfrm>
            <a:off x="186350" y="4825200"/>
            <a:ext cx="3845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84"/>
              <a:buNone/>
            </a:pPr>
            <a:r>
              <a:rPr lang="en" sz="1100"/>
              <a:t>Please address your Questions &amp; Concerns / Feedback</a:t>
            </a:r>
            <a:endParaRPr i="1" sz="1100"/>
          </a:p>
        </p:txBody>
      </p:sp>
      <p:pic>
        <p:nvPicPr>
          <p:cNvPr id="997" name="Google Shape;99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50" y="388775"/>
            <a:ext cx="2473825" cy="6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1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1.2</a:t>
            </a:r>
            <a:endParaRPr sz="2750"/>
          </a:p>
        </p:txBody>
      </p:sp>
      <p:sp>
        <p:nvSpPr>
          <p:cNvPr id="640" name="Google Shape;640;p41"/>
          <p:cNvSpPr txBox="1"/>
          <p:nvPr>
            <p:ph idx="1" type="body"/>
          </p:nvPr>
        </p:nvSpPr>
        <p:spPr>
          <a:xfrm>
            <a:off x="2413800" y="5847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</a:t>
            </a:r>
            <a:r>
              <a:rPr lang="en"/>
              <a:t>FeeSynergy platform include: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Online payments with support for debit cards, credit cards and bank to bank transfers. 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Direct debits from bank and credit card accounts.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Analytics, insights and reports for partners and managers through their dashboarding service, including Equifax credit scores and automated emails.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Self-servicing for invoice and statements, with seamless integration with practice management software.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An accounts receivable service for Feesynergy Collect customers, that manages and records all receivable operations, for the user. </a:t>
            </a:r>
            <a:endParaRPr b="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Fee Finance service that is an independent product that's fully integrated with FeeSynergy Collect.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/>
          </a:p>
        </p:txBody>
      </p:sp>
      <p:sp>
        <p:nvSpPr>
          <p:cNvPr id="641" name="Google Shape;641;p41"/>
          <p:cNvSpPr txBox="1"/>
          <p:nvPr>
            <p:ph idx="12" type="sldNum"/>
          </p:nvPr>
        </p:nvSpPr>
        <p:spPr>
          <a:xfrm>
            <a:off x="8656300" y="4738075"/>
            <a:ext cx="37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642" name="Google Shape;642;p41"/>
          <p:cNvSpPr txBox="1"/>
          <p:nvPr/>
        </p:nvSpPr>
        <p:spPr>
          <a:xfrm>
            <a:off x="343750" y="695675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FeeSynergy Features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3" name="Google Shape;6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2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1.3</a:t>
            </a:r>
            <a:endParaRPr sz="2750"/>
          </a:p>
        </p:txBody>
      </p:sp>
      <p:sp>
        <p:nvSpPr>
          <p:cNvPr id="649" name="Google Shape;649;p42"/>
          <p:cNvSpPr txBox="1"/>
          <p:nvPr>
            <p:ph idx="1" type="body"/>
          </p:nvPr>
        </p:nvSpPr>
        <p:spPr>
          <a:xfrm>
            <a:off x="2413800" y="5847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FeeSynergy System Architecture consists of these main systems: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Credit Card Payment Gateway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Debtor Management System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Loan Management System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/>
          </a:p>
        </p:txBody>
      </p:sp>
      <p:sp>
        <p:nvSpPr>
          <p:cNvPr id="650" name="Google Shape;650;p42"/>
          <p:cNvSpPr txBox="1"/>
          <p:nvPr>
            <p:ph idx="12" type="sldNum"/>
          </p:nvPr>
        </p:nvSpPr>
        <p:spPr>
          <a:xfrm>
            <a:off x="8656300" y="4738075"/>
            <a:ext cx="37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651" name="Google Shape;651;p42"/>
          <p:cNvSpPr txBox="1"/>
          <p:nvPr/>
        </p:nvSpPr>
        <p:spPr>
          <a:xfrm>
            <a:off x="343750" y="695675"/>
            <a:ext cx="19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FeeSynergy System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2" name="Google Shape;6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1.4</a:t>
            </a:r>
            <a:endParaRPr sz="2750"/>
          </a:p>
        </p:txBody>
      </p:sp>
      <p:sp>
        <p:nvSpPr>
          <p:cNvPr id="658" name="Google Shape;658;p43"/>
          <p:cNvSpPr txBox="1"/>
          <p:nvPr>
            <p:ph idx="1" type="body"/>
          </p:nvPr>
        </p:nvSpPr>
        <p:spPr>
          <a:xfrm>
            <a:off x="2464100" y="4945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FeeSynergy wants to monitor their KPIs: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Currently to </a:t>
            </a:r>
            <a:r>
              <a:rPr b="0" lang="en"/>
              <a:t>monitor</a:t>
            </a:r>
            <a:r>
              <a:rPr b="0" lang="en"/>
              <a:t> your KPI’s, data needs to be extracted from the systems and then compiled into reports and graphs.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This is a time </a:t>
            </a:r>
            <a:r>
              <a:rPr b="0" lang="en"/>
              <a:t>consuming process that can take an analyst around 2 days to complete.</a:t>
            </a:r>
            <a:r>
              <a:rPr b="0" lang="en"/>
              <a:t> 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FeeSynergy would like to automate this process, using analytic and dashboarding software.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FeeSynergy would also like to take </a:t>
            </a:r>
            <a:r>
              <a:rPr b="0" lang="en"/>
              <a:t>advantage</a:t>
            </a:r>
            <a:r>
              <a:rPr b="0" lang="en"/>
              <a:t> of other </a:t>
            </a:r>
            <a:r>
              <a:rPr b="0" lang="en"/>
              <a:t>advanced</a:t>
            </a:r>
            <a:r>
              <a:rPr b="0" lang="en"/>
              <a:t> features that are possible with an improved automated process.</a:t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3"/>
          <p:cNvSpPr txBox="1"/>
          <p:nvPr>
            <p:ph idx="12" type="sldNum"/>
          </p:nvPr>
        </p:nvSpPr>
        <p:spPr>
          <a:xfrm>
            <a:off x="8656300" y="4738075"/>
            <a:ext cx="37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660" name="Google Shape;660;p43"/>
          <p:cNvSpPr txBox="1"/>
          <p:nvPr/>
        </p:nvSpPr>
        <p:spPr>
          <a:xfrm>
            <a:off x="343750" y="695675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Business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1" name="Google Shape;6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4"/>
          <p:cNvSpPr txBox="1"/>
          <p:nvPr>
            <p:ph type="title"/>
          </p:nvPr>
        </p:nvSpPr>
        <p:spPr>
          <a:xfrm>
            <a:off x="343750" y="307800"/>
            <a:ext cx="703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700"/>
              <a:t>1.5</a:t>
            </a:r>
            <a:endParaRPr sz="2750"/>
          </a:p>
        </p:txBody>
      </p:sp>
      <p:sp>
        <p:nvSpPr>
          <p:cNvPr id="667" name="Google Shape;667;p44"/>
          <p:cNvSpPr txBox="1"/>
          <p:nvPr>
            <p:ph idx="1" type="body"/>
          </p:nvPr>
        </p:nvSpPr>
        <p:spPr>
          <a:xfrm>
            <a:off x="2464100" y="494500"/>
            <a:ext cx="6292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9"/>
              <a:t>Solving the business problem</a:t>
            </a:r>
            <a:endParaRPr sz="1869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We will demonstrate our current understanding of the business problem</a:t>
            </a:r>
            <a:endParaRPr b="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And how key parts of the problem can be solved using technology through </a:t>
            </a:r>
            <a:r>
              <a:rPr b="0" lang="en" sz="1600"/>
              <a:t>examples</a:t>
            </a:r>
            <a:r>
              <a:rPr b="0" lang="en" sz="1600"/>
              <a:t>.</a:t>
            </a:r>
            <a:endParaRPr b="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We are seeking feedback from FeeSynergy,  on our current </a:t>
            </a:r>
            <a:r>
              <a:rPr b="0" lang="en" sz="1600"/>
              <a:t>understanding of the business problem</a:t>
            </a:r>
            <a:r>
              <a:rPr b="0" lang="en" sz="1600"/>
              <a:t>, and the examples shown.</a:t>
            </a:r>
            <a:endParaRPr b="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We will also go over our current progress and timeline for the project.</a:t>
            </a:r>
            <a:endParaRPr b="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Getting feedback from FeeSynergy will help us develop a solution, that best matches your needs.</a:t>
            </a:r>
            <a:endParaRPr b="0" sz="1600"/>
          </a:p>
        </p:txBody>
      </p:sp>
      <p:sp>
        <p:nvSpPr>
          <p:cNvPr id="668" name="Google Shape;668;p44"/>
          <p:cNvSpPr txBox="1"/>
          <p:nvPr>
            <p:ph idx="12" type="sldNum"/>
          </p:nvPr>
        </p:nvSpPr>
        <p:spPr>
          <a:xfrm>
            <a:off x="8656300" y="4738075"/>
            <a:ext cx="37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| </a:t>
            </a:r>
            <a:fld id="{00000000-1234-1234-1234-123412341234}" type="slidenum">
              <a:rPr lang="en" sz="1302"/>
              <a:t>‹#›</a:t>
            </a:fld>
            <a:endParaRPr sz="1302"/>
          </a:p>
        </p:txBody>
      </p:sp>
      <p:sp>
        <p:nvSpPr>
          <p:cNvPr id="669" name="Google Shape;669;p44"/>
          <p:cNvSpPr txBox="1"/>
          <p:nvPr/>
        </p:nvSpPr>
        <p:spPr>
          <a:xfrm>
            <a:off x="343750" y="695675"/>
            <a:ext cx="19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Purpose of the presentation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0" name="Google Shape;6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400" y="4787387"/>
            <a:ext cx="1070193" cy="2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F1E"/>
            </a:gs>
            <a:gs pos="100000">
              <a:srgbClr val="F46524"/>
            </a:gs>
          </a:gsLst>
          <a:lin ang="5400012" scaled="0"/>
        </a:gra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5"/>
          <p:cNvSpPr txBox="1"/>
          <p:nvPr>
            <p:ph type="ctrTitle"/>
          </p:nvPr>
        </p:nvSpPr>
        <p:spPr>
          <a:xfrm>
            <a:off x="186350" y="1852050"/>
            <a:ext cx="54408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44"/>
              <a:t>2.0</a:t>
            </a:r>
            <a:r>
              <a:rPr lang="en" sz="2944"/>
              <a:t>: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50"/>
              <a:t>System Overview</a:t>
            </a:r>
            <a:endParaRPr b="0" sz="2350"/>
          </a:p>
        </p:txBody>
      </p:sp>
      <p:pic>
        <p:nvPicPr>
          <p:cNvPr id="676" name="Google Shape;67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50" y="388775"/>
            <a:ext cx="2473825" cy="6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F78F1E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F78F1E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eme1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